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7" r:id="rId9"/>
    <p:sldId id="265" r:id="rId10"/>
    <p:sldId id="263" r:id="rId11"/>
    <p:sldId id="269" r:id="rId12"/>
    <p:sldId id="258" r:id="rId13"/>
    <p:sldId id="268" r:id="rId14"/>
    <p:sldId id="270" r:id="rId15"/>
    <p:sldId id="271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6" autoAdjust="0"/>
  </p:normalViewPr>
  <p:slideViewPr>
    <p:cSldViewPr snapToGrid="0">
      <p:cViewPr varScale="1">
        <p:scale>
          <a:sx n="93" d="100"/>
          <a:sy n="93" d="100"/>
        </p:scale>
        <p:origin x="2067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DF67A-7978-4D28-B3E5-5E49C6F8C464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96A78-D92B-4992-9103-29F76D4E0A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9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96A78-D92B-4992-9103-29F76D4E0A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97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96A78-D92B-4992-9103-29F76D4E0A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9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96A78-D92B-4992-9103-29F76D4E0A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0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5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21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90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65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87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3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1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70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9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6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24CAB-200C-4E66-8217-FD40248866EC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30508-E3A8-4656-8D7A-6F9F4E1BB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43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mcached.org/" TargetMode="External"/><Relationship Id="rId7" Type="http://schemas.openxmlformats.org/officeDocument/2006/relationships/hyperlink" Target="https://github.com/neo4j" TargetMode="External"/><Relationship Id="rId2" Type="http://schemas.openxmlformats.org/officeDocument/2006/relationships/hyperlink" Target="https://github.com/scyllad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ngodb/mongo" TargetMode="External"/><Relationship Id="rId5" Type="http://schemas.openxmlformats.org/officeDocument/2006/relationships/hyperlink" Target="https://github.com/VoltDB/voltdb" TargetMode="External"/><Relationship Id="rId4" Type="http://schemas.openxmlformats.org/officeDocument/2006/relationships/hyperlink" Target="https://redis.io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数据库系统课程项目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李丁丁</a:t>
            </a:r>
            <a:endParaRPr lang="en-US" altLang="zh-CN" dirty="0"/>
          </a:p>
          <a:p>
            <a:r>
              <a:rPr lang="en-US" altLang="zh-CN" dirty="0"/>
              <a:t>2020-10-14</a:t>
            </a:r>
          </a:p>
          <a:p>
            <a:r>
              <a:rPr lang="en-US" altLang="zh-CN" dirty="0"/>
              <a:t>dingly@pm.me</a:t>
            </a:r>
          </a:p>
        </p:txBody>
      </p:sp>
    </p:spTree>
    <p:extLst>
      <p:ext uri="{BB962C8B-B14F-4D97-AF65-F5344CB8AC3E}">
        <p14:creationId xmlns:p14="http://schemas.microsoft.com/office/powerpoint/2010/main" val="2706635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课程作业</a:t>
            </a:r>
            <a:r>
              <a:rPr lang="en-US" altLang="zh-CN" dirty="0"/>
              <a:t>2 – </a:t>
            </a:r>
            <a:r>
              <a:rPr lang="zh-CN" altLang="en-US" dirty="0"/>
              <a:t>写程序访问专用数据库（共</a:t>
            </a:r>
            <a:r>
              <a:rPr lang="en-US" altLang="zh-CN" dirty="0"/>
              <a:t>60</a:t>
            </a:r>
            <a:r>
              <a:rPr lang="zh-CN" altLang="en-US" dirty="0"/>
              <a:t>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任选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/>
              <a:t>个</a:t>
            </a:r>
            <a:r>
              <a:rPr lang="zh-CN" altLang="en-US" dirty="0"/>
              <a:t>专用（</a:t>
            </a:r>
            <a:r>
              <a:rPr lang="en-US" altLang="zh-CN" dirty="0"/>
              <a:t>NoSQL</a:t>
            </a:r>
            <a:r>
              <a:rPr lang="zh-CN" altLang="en-US" dirty="0"/>
              <a:t>）数据库，搭建，之后用自己熟悉的语言编写一个简单的客户端去与之交互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开发环境和前面要求一致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操作包括：数据插入、修改、删除等，以及和该专用数据库相关的</a:t>
            </a:r>
            <a:r>
              <a:rPr lang="zh-CN" altLang="en-US" dirty="0">
                <a:solidFill>
                  <a:srgbClr val="FF0000"/>
                </a:solidFill>
              </a:rPr>
              <a:t>特色操作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代码行数不做要求，程序可以运行、完成基本功能、有专用数据库特色即可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675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A6B93-7D5F-440B-9FFB-7D9C7AE6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88926"/>
            <a:ext cx="7886700" cy="1325563"/>
          </a:xfrm>
        </p:spPr>
        <p:txBody>
          <a:bodyPr/>
          <a:lstStyle/>
          <a:p>
            <a:r>
              <a:rPr lang="zh-CN" altLang="en-US" dirty="0"/>
              <a:t>几个常见的</a:t>
            </a:r>
            <a:r>
              <a:rPr lang="en-US" altLang="zh-CN" dirty="0"/>
              <a:t>NoSQL</a:t>
            </a:r>
            <a:r>
              <a:rPr lang="zh-CN" altLang="en-US" dirty="0"/>
              <a:t>数据库，推荐使用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8F015-0AA7-42F2-99F2-68E7E656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614489"/>
            <a:ext cx="7886700" cy="512064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SCYLLADB    </a:t>
            </a:r>
            <a:r>
              <a:rPr lang="en-US" altLang="zh-CN" sz="2400" dirty="0">
                <a:hlinkClick r:id="rId2"/>
              </a:rPr>
              <a:t> https://github.com/scylladb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Memcached  </a:t>
            </a:r>
            <a:r>
              <a:rPr lang="en-US" altLang="zh-CN" sz="2400" dirty="0">
                <a:hlinkClick r:id="rId3"/>
              </a:rPr>
              <a:t>https://memcached.org/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Redis             </a:t>
            </a:r>
            <a:r>
              <a:rPr lang="en-US" altLang="zh-CN" sz="2400" dirty="0">
                <a:hlinkClick r:id="rId4"/>
              </a:rPr>
              <a:t>https://redis.io/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VoltDB</a:t>
            </a:r>
            <a:r>
              <a:rPr lang="en-US" altLang="zh-CN" sz="2400" dirty="0"/>
              <a:t>          </a:t>
            </a:r>
            <a:r>
              <a:rPr lang="zh-CN" altLang="en-US" sz="2400" dirty="0">
                <a:hlinkClick r:id="rId5"/>
              </a:rPr>
              <a:t>https://github.com/VoltDB/voltdb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MongoDB     </a:t>
            </a:r>
            <a:r>
              <a:rPr lang="en-US" altLang="zh-CN" sz="2400" dirty="0">
                <a:hlinkClick r:id="rId6"/>
              </a:rPr>
              <a:t>https://github.com/mongodb/mongo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Neo4j           </a:t>
            </a:r>
            <a:r>
              <a:rPr lang="en-US" altLang="zh-CN" sz="2400" dirty="0">
                <a:hlinkClick r:id="rId7"/>
              </a:rPr>
              <a:t>https://github.com/neo4j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2221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作业提交和相关时间点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共</a:t>
            </a:r>
            <a:r>
              <a:rPr lang="en-US" altLang="zh-CN" dirty="0"/>
              <a:t>2</a:t>
            </a:r>
            <a:r>
              <a:rPr lang="zh-CN" altLang="en-US" dirty="0"/>
              <a:t>个系统；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通用数据库</a:t>
            </a:r>
            <a:r>
              <a:rPr lang="en-US" altLang="zh-CN" dirty="0"/>
              <a:t>1</a:t>
            </a:r>
            <a:r>
              <a:rPr lang="zh-CN" altLang="en-US" dirty="0"/>
              <a:t>个；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NoSQL</a:t>
            </a:r>
            <a:r>
              <a:rPr lang="zh-CN" altLang="en-US" dirty="0"/>
              <a:t>数据库</a:t>
            </a:r>
            <a:r>
              <a:rPr lang="en-US" altLang="zh-CN" dirty="0"/>
              <a:t>1</a:t>
            </a:r>
            <a:r>
              <a:rPr lang="zh-CN" altLang="en-US" dirty="0"/>
              <a:t>个；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注重通过客户端对数据库系统的访问、对其基本和核心功能的基本使用，而不在乎于是否实用。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652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5AFC2-2AC9-4188-90A3-38E56C1A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课程时间点 </a:t>
            </a:r>
            <a:r>
              <a:rPr lang="en-US" altLang="zh-CN" dirty="0"/>
              <a:t>– </a:t>
            </a:r>
            <a:r>
              <a:rPr lang="zh-CN" altLang="en-US" dirty="0"/>
              <a:t>原本计划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FA7F8D-C845-48D0-B86C-E18EE328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9445"/>
            <a:ext cx="7886700" cy="4706792"/>
          </a:xfrm>
        </p:spPr>
        <p:txBody>
          <a:bodyPr>
            <a:normAutofit/>
          </a:bodyPr>
          <a:lstStyle/>
          <a:p>
            <a:r>
              <a:rPr lang="zh-CN" altLang="en-US" dirty="0"/>
              <a:t>作业布置（</a:t>
            </a:r>
            <a:r>
              <a:rPr lang="en-US" altLang="zh-CN" dirty="0"/>
              <a:t>2020-10-14</a:t>
            </a:r>
            <a:r>
              <a:rPr lang="zh-CN" altLang="en-US" dirty="0"/>
              <a:t>，一共</a:t>
            </a:r>
            <a:r>
              <a:rPr lang="en-US" altLang="zh-CN" dirty="0"/>
              <a:t>2</a:t>
            </a:r>
            <a:r>
              <a:rPr lang="zh-CN" altLang="en-US" dirty="0"/>
              <a:t>个系统）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作业验收大致时间点：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11</a:t>
            </a:r>
            <a:r>
              <a:rPr lang="zh-CN" altLang="en-US" dirty="0">
                <a:solidFill>
                  <a:srgbClr val="FF0000"/>
                </a:solidFill>
              </a:rPr>
              <a:t>月中下旬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月中下旬。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作业验收方式：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 </a:t>
            </a:r>
            <a:r>
              <a:rPr lang="zh-CN" altLang="en-US" dirty="0"/>
              <a:t>教师预约机房，助教检查各位系统的运行情况（或者录像），并就代码的熟练程度进行考核。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078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35C58-42D7-494A-A92F-56510B34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创新创业周？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C2C905-8900-47D3-8212-8A7AD287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留意通知</a:t>
            </a:r>
          </a:p>
        </p:txBody>
      </p:sp>
    </p:spTree>
    <p:extLst>
      <p:ext uri="{BB962C8B-B14F-4D97-AF65-F5344CB8AC3E}">
        <p14:creationId xmlns:p14="http://schemas.microsoft.com/office/powerpoint/2010/main" val="193412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BB4C2-E57B-48B8-85A2-47D755EB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335761-93EF-4185-BEC4-9354493C0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44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班级组成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级（差学分，</a:t>
            </a:r>
            <a:r>
              <a:rPr lang="en-US" altLang="zh-CN" dirty="0"/>
              <a:t>6</a:t>
            </a:r>
            <a:r>
              <a:rPr lang="zh-CN" altLang="en-US" dirty="0"/>
              <a:t>人）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级 </a:t>
            </a:r>
            <a:r>
              <a:rPr lang="en-US" altLang="zh-CN" dirty="0"/>
              <a:t>– 2</a:t>
            </a:r>
            <a:r>
              <a:rPr lang="zh-CN" altLang="en-US" dirty="0"/>
              <a:t>班 （</a:t>
            </a:r>
            <a:r>
              <a:rPr lang="en-US" altLang="zh-CN" dirty="0"/>
              <a:t>28</a:t>
            </a:r>
            <a:r>
              <a:rPr lang="zh-CN" altLang="en-US" dirty="0"/>
              <a:t>人）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级 </a:t>
            </a:r>
            <a:r>
              <a:rPr lang="en-US" altLang="zh-CN" dirty="0"/>
              <a:t>– 3</a:t>
            </a:r>
            <a:r>
              <a:rPr lang="zh-CN" altLang="en-US" dirty="0"/>
              <a:t>班 （</a:t>
            </a:r>
            <a:r>
              <a:rPr lang="en-US" altLang="zh-CN" dirty="0"/>
              <a:t>52</a:t>
            </a:r>
            <a:r>
              <a:rPr lang="zh-CN" altLang="en-US" dirty="0"/>
              <a:t>人）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级 </a:t>
            </a:r>
            <a:r>
              <a:rPr lang="en-US" altLang="zh-CN" dirty="0"/>
              <a:t>– </a:t>
            </a:r>
            <a:r>
              <a:rPr lang="zh-CN" altLang="en-US" dirty="0"/>
              <a:t>师范 （</a:t>
            </a:r>
            <a:r>
              <a:rPr lang="en-US" altLang="zh-CN" dirty="0"/>
              <a:t>2</a:t>
            </a:r>
            <a:r>
              <a:rPr lang="zh-CN" altLang="en-US" dirty="0"/>
              <a:t>人）</a:t>
            </a:r>
            <a:endParaRPr lang="en-US" altLang="zh-CN" dirty="0"/>
          </a:p>
          <a:p>
            <a:r>
              <a:rPr lang="zh-CN" altLang="en-US" dirty="0"/>
              <a:t>共</a:t>
            </a:r>
            <a:r>
              <a:rPr lang="en-US" altLang="zh-CN" dirty="0"/>
              <a:t>88</a:t>
            </a:r>
            <a:r>
              <a:rPr lang="zh-CN" altLang="en-US" dirty="0"/>
              <a:t>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388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课程目标和开发环境要求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31221"/>
            <a:ext cx="78867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搭建</a:t>
            </a:r>
            <a:r>
              <a:rPr lang="zh-CN" altLang="en-US" dirty="0"/>
              <a:t>服务器端的数据库系统软件，使之可以运行，并开放一定的访问权限</a:t>
            </a:r>
            <a:endParaRPr lang="en-US" altLang="zh-CN" dirty="0"/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编写</a:t>
            </a:r>
            <a:r>
              <a:rPr lang="zh-CN" altLang="en-US" dirty="0"/>
              <a:t>简单的客户端程序，通过网络，访问</a:t>
            </a:r>
            <a:r>
              <a:rPr lang="zh-CN" altLang="en-US" dirty="0">
                <a:solidFill>
                  <a:srgbClr val="FF0000"/>
                </a:solidFill>
              </a:rPr>
              <a:t>各种类型</a:t>
            </a:r>
            <a:r>
              <a:rPr lang="zh-CN" altLang="en-US" dirty="0"/>
              <a:t>的数据库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CS</a:t>
            </a:r>
            <a:r>
              <a:rPr lang="zh-CN" altLang="en-US" dirty="0"/>
              <a:t>访问模式（客户端和服务器端包含独立</a:t>
            </a:r>
            <a:r>
              <a:rPr lang="en-US" altLang="zh-CN" dirty="0"/>
              <a:t>IP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服务器端，要求全部在</a:t>
            </a:r>
            <a:r>
              <a:rPr lang="en-US" altLang="zh-CN" b="1" dirty="0">
                <a:solidFill>
                  <a:srgbClr val="FF0000"/>
                </a:solidFill>
              </a:rPr>
              <a:t>Linux</a:t>
            </a:r>
            <a:r>
              <a:rPr lang="zh-CN" altLang="en-US" b="1" dirty="0">
                <a:solidFill>
                  <a:srgbClr val="FF0000"/>
                </a:solidFill>
              </a:rPr>
              <a:t>环境下进行部署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5BDDED-EBD3-46F0-94D7-D04A22C4FD46}"/>
              </a:ext>
            </a:extLst>
          </p:cNvPr>
          <p:cNvGrpSpPr/>
          <p:nvPr/>
        </p:nvGrpSpPr>
        <p:grpSpPr>
          <a:xfrm>
            <a:off x="1021168" y="4481466"/>
            <a:ext cx="7128818" cy="2148299"/>
            <a:chOff x="1021168" y="4156346"/>
            <a:chExt cx="7128818" cy="21482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BD295DA-5CF5-4C46-BE7A-3434279D0B37}"/>
                </a:ext>
              </a:extLst>
            </p:cNvPr>
            <p:cNvSpPr/>
            <p:nvPr/>
          </p:nvSpPr>
          <p:spPr>
            <a:xfrm>
              <a:off x="1079155" y="4576473"/>
              <a:ext cx="1900169" cy="1728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Client</a:t>
              </a:r>
            </a:p>
            <a:p>
              <a:pPr algn="ctr"/>
              <a:r>
                <a:rPr lang="en-US" altLang="zh-CN" dirty="0"/>
                <a:t>1.2.3.4</a:t>
              </a:r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E6A51F-4A33-4C7F-835F-1D659C18A545}"/>
                </a:ext>
              </a:extLst>
            </p:cNvPr>
            <p:cNvSpPr/>
            <p:nvPr/>
          </p:nvSpPr>
          <p:spPr>
            <a:xfrm>
              <a:off x="6249817" y="4576473"/>
              <a:ext cx="1900169" cy="17281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Server</a:t>
              </a:r>
            </a:p>
            <a:p>
              <a:pPr algn="ctr"/>
              <a:r>
                <a:rPr lang="en-US" altLang="zh-CN" dirty="0"/>
                <a:t>1.2.3.5</a:t>
              </a:r>
              <a:endParaRPr lang="zh-CN" altLang="en-US" dirty="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F9751B1C-84B8-4ED7-A029-35541E971FFC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979324" y="5440559"/>
              <a:ext cx="3270493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1F3DED-BE17-4540-B6A7-4B2506AF0761}"/>
                </a:ext>
              </a:extLst>
            </p:cNvPr>
            <p:cNvSpPr txBox="1"/>
            <p:nvPr/>
          </p:nvSpPr>
          <p:spPr>
            <a:xfrm>
              <a:off x="3766846" y="5596617"/>
              <a:ext cx="2415066" cy="371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Networking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99EC279-CF79-4374-AB1A-A19A97B77800}"/>
                </a:ext>
              </a:extLst>
            </p:cNvPr>
            <p:cNvSpPr txBox="1"/>
            <p:nvPr/>
          </p:nvSpPr>
          <p:spPr>
            <a:xfrm>
              <a:off x="1021168" y="4156346"/>
              <a:ext cx="1900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HOST (Windows)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827094-200E-467A-A4E9-5B8DD38D8638}"/>
                </a:ext>
              </a:extLst>
            </p:cNvPr>
            <p:cNvSpPr txBox="1"/>
            <p:nvPr/>
          </p:nvSpPr>
          <p:spPr>
            <a:xfrm>
              <a:off x="6724317" y="4156346"/>
              <a:ext cx="1355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VM (Linux)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273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 </a:t>
            </a:r>
            <a:r>
              <a:rPr lang="en-US" altLang="zh-CN" dirty="0"/>
              <a:t>– </a:t>
            </a:r>
            <a:r>
              <a:rPr lang="zh-CN" altLang="en-US" dirty="0"/>
              <a:t>传统（通用）数据库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典型代表：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PostgreSQL</a:t>
            </a:r>
            <a:r>
              <a:rPr lang="zh-CN" altLang="en-US" dirty="0"/>
              <a:t>、</a:t>
            </a:r>
            <a:r>
              <a:rPr lang="en-US" altLang="zh-CN" dirty="0"/>
              <a:t>SQL Server</a:t>
            </a:r>
            <a:r>
              <a:rPr lang="zh-CN" altLang="en-US" dirty="0"/>
              <a:t>、</a:t>
            </a:r>
            <a:r>
              <a:rPr lang="en-US" altLang="zh-CN" dirty="0"/>
              <a:t>DB2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特征：</a:t>
            </a:r>
            <a:r>
              <a:rPr lang="en-US" altLang="zh-CN" dirty="0"/>
              <a:t>1</a:t>
            </a:r>
            <a:r>
              <a:rPr lang="zh-CN" altLang="en-US" dirty="0"/>
              <a:t>）通用、访问接口统一 </a:t>
            </a:r>
            <a:r>
              <a:rPr lang="en-US" altLang="zh-CN" dirty="0"/>
              <a:t>(ODBC)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2</a:t>
            </a:r>
            <a:r>
              <a:rPr lang="zh-CN" altLang="en-US"/>
              <a:t>）事务特性支持</a:t>
            </a:r>
            <a:r>
              <a:rPr lang="zh-CN" altLang="en-US" dirty="0"/>
              <a:t>完整（</a:t>
            </a:r>
            <a:r>
              <a:rPr lang="en-US" altLang="zh-CN" dirty="0"/>
              <a:t>ACID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3</a:t>
            </a:r>
            <a:r>
              <a:rPr lang="zh-CN" altLang="en-US" dirty="0"/>
              <a:t>）复杂（安装、使用及维护）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4</a:t>
            </a:r>
            <a:r>
              <a:rPr lang="zh-CN" altLang="en-US" dirty="0"/>
              <a:t>）扩展性一般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723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课程作业</a:t>
            </a:r>
            <a:r>
              <a:rPr lang="en-US" altLang="zh-CN" dirty="0"/>
              <a:t>1 – </a:t>
            </a:r>
            <a:r>
              <a:rPr lang="zh-CN" altLang="en-US" dirty="0"/>
              <a:t>写一段代码访问传统（通用）数据库 （</a:t>
            </a:r>
            <a:r>
              <a:rPr lang="en-US" altLang="zh-CN" dirty="0"/>
              <a:t>40</a:t>
            </a:r>
            <a:r>
              <a:rPr lang="zh-CN" altLang="en-US" dirty="0"/>
              <a:t>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sz="2300" dirty="0"/>
              <a:t>客户端要求语言：</a:t>
            </a:r>
            <a:r>
              <a:rPr lang="en-US" altLang="zh-CN" sz="2300" dirty="0"/>
              <a:t>C/C++</a:t>
            </a:r>
            <a:r>
              <a:rPr lang="zh-CN" altLang="en-US" sz="2300" dirty="0"/>
              <a:t>，</a:t>
            </a:r>
            <a:r>
              <a:rPr lang="en-US" altLang="zh-CN" sz="2300" b="1" dirty="0"/>
              <a:t>Java </a:t>
            </a:r>
            <a:r>
              <a:rPr lang="zh-CN" altLang="en-US" sz="2300" dirty="0"/>
              <a:t>，</a:t>
            </a:r>
            <a:r>
              <a:rPr lang="en-US" altLang="zh-CN" sz="2300" dirty="0"/>
              <a:t>Web</a:t>
            </a:r>
            <a:r>
              <a:rPr lang="zh-CN" altLang="en-US" sz="2300" dirty="0"/>
              <a:t>程序访问数据库</a:t>
            </a:r>
            <a:endParaRPr lang="en-US" altLang="zh-CN" sz="2300" dirty="0"/>
          </a:p>
          <a:p>
            <a:pPr>
              <a:lnSpc>
                <a:spcPct val="160000"/>
              </a:lnSpc>
            </a:pPr>
            <a:r>
              <a:rPr lang="zh-CN" altLang="en-US" sz="2300" dirty="0"/>
              <a:t>服务端要求数据库：</a:t>
            </a:r>
            <a:r>
              <a:rPr lang="en-US" altLang="zh-CN" sz="2300" b="1" dirty="0"/>
              <a:t>MySQL</a:t>
            </a:r>
            <a:r>
              <a:rPr lang="zh-CN" altLang="en-US" sz="2300" dirty="0"/>
              <a:t>，</a:t>
            </a:r>
            <a:r>
              <a:rPr lang="en-US" altLang="zh-CN" sz="2300" dirty="0"/>
              <a:t>PostgreSQL</a:t>
            </a:r>
            <a:r>
              <a:rPr lang="zh-CN" altLang="en-US" sz="2300" dirty="0"/>
              <a:t>，</a:t>
            </a:r>
            <a:r>
              <a:rPr lang="en-US" altLang="zh-CN" sz="2300" dirty="0" err="1"/>
              <a:t>SQLServer</a:t>
            </a:r>
            <a:endParaRPr lang="en-US" altLang="zh-CN" sz="2300" dirty="0"/>
          </a:p>
          <a:p>
            <a:pPr>
              <a:lnSpc>
                <a:spcPct val="160000"/>
              </a:lnSpc>
            </a:pPr>
            <a:r>
              <a:rPr lang="zh-CN" altLang="en-US" sz="2300" dirty="0"/>
              <a:t>实现基本功能：在上述语言环境下使用</a:t>
            </a:r>
            <a:r>
              <a:rPr lang="en-US" altLang="zh-CN" sz="2300" dirty="0"/>
              <a:t>ODBC</a:t>
            </a:r>
            <a:r>
              <a:rPr lang="zh-CN" altLang="en-US" sz="2300" dirty="0"/>
              <a:t>，通过</a:t>
            </a:r>
            <a:r>
              <a:rPr lang="en-US" altLang="zh-CN" sz="2300" dirty="0"/>
              <a:t>SQL</a:t>
            </a:r>
            <a:r>
              <a:rPr lang="zh-CN" altLang="en-US" sz="2300" dirty="0"/>
              <a:t>语句完成对数据库的基本操作，</a:t>
            </a:r>
            <a:r>
              <a:rPr lang="en-US" altLang="zh-CN" sz="2300" dirty="0"/>
              <a:t>1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创建</a:t>
            </a:r>
            <a:r>
              <a:rPr lang="zh-CN" altLang="en-US" sz="2300" dirty="0"/>
              <a:t>数据表；</a:t>
            </a:r>
            <a:r>
              <a:rPr lang="en-US" altLang="zh-CN" sz="2300" dirty="0"/>
              <a:t>2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插入</a:t>
            </a:r>
            <a:r>
              <a:rPr lang="zh-CN" altLang="en-US" sz="2300" dirty="0"/>
              <a:t>数据；</a:t>
            </a:r>
            <a:r>
              <a:rPr lang="en-US" altLang="zh-CN" sz="2300" dirty="0"/>
              <a:t>3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删除</a:t>
            </a:r>
            <a:r>
              <a:rPr lang="zh-CN" altLang="en-US" sz="2300" dirty="0"/>
              <a:t>数据；</a:t>
            </a:r>
            <a:r>
              <a:rPr lang="en-US" altLang="zh-CN" sz="2300" dirty="0"/>
              <a:t>4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修改</a:t>
            </a:r>
            <a:r>
              <a:rPr lang="zh-CN" altLang="en-US" sz="2300" dirty="0"/>
              <a:t>数据；</a:t>
            </a:r>
            <a:r>
              <a:rPr lang="en-US" altLang="zh-CN" sz="2300" dirty="0"/>
              <a:t>5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删除</a:t>
            </a:r>
            <a:r>
              <a:rPr lang="zh-CN" altLang="en-US" sz="2300" dirty="0"/>
              <a:t>数据表；</a:t>
            </a:r>
            <a:r>
              <a:rPr lang="en-US" altLang="zh-CN" sz="2300" dirty="0"/>
              <a:t>6 </a:t>
            </a:r>
            <a:r>
              <a:rPr lang="zh-CN" altLang="en-US" sz="2300" dirty="0">
                <a:solidFill>
                  <a:srgbClr val="FF0000"/>
                </a:solidFill>
              </a:rPr>
              <a:t>跨数据表</a:t>
            </a:r>
            <a:r>
              <a:rPr lang="zh-CN" altLang="en-US" sz="2300" dirty="0"/>
              <a:t>操作（例如</a:t>
            </a:r>
            <a:r>
              <a:rPr lang="en-US" altLang="zh-CN" sz="2300" dirty="0"/>
              <a:t>join</a:t>
            </a:r>
            <a:r>
              <a:rPr lang="zh-CN" altLang="en-US" sz="2300" dirty="0"/>
              <a:t>）；</a:t>
            </a:r>
            <a:endParaRPr lang="en-US" altLang="zh-CN" sz="2300" dirty="0"/>
          </a:p>
          <a:p>
            <a:pPr>
              <a:lnSpc>
                <a:spcPct val="160000"/>
              </a:lnSpc>
            </a:pPr>
            <a:r>
              <a:rPr lang="zh-CN" altLang="en-US" sz="2300" dirty="0"/>
              <a:t>实现额外功能：</a:t>
            </a:r>
            <a:r>
              <a:rPr lang="en-US" altLang="zh-CN" sz="2300" dirty="0"/>
              <a:t>1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事务</a:t>
            </a:r>
            <a:r>
              <a:rPr lang="zh-CN" altLang="en-US" sz="2300" dirty="0"/>
              <a:t>支持；</a:t>
            </a:r>
            <a:r>
              <a:rPr lang="en-US" altLang="zh-CN" sz="2300" dirty="0"/>
              <a:t>2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索引</a:t>
            </a:r>
            <a:r>
              <a:rPr lang="zh-CN" altLang="en-US" sz="2300" dirty="0"/>
              <a:t>支持；</a:t>
            </a:r>
            <a:r>
              <a:rPr lang="en-US" altLang="zh-CN" sz="2300" dirty="0"/>
              <a:t>2</a:t>
            </a:r>
            <a:r>
              <a:rPr lang="zh-CN" altLang="en-US" sz="2300" dirty="0"/>
              <a:t>）</a:t>
            </a:r>
            <a:r>
              <a:rPr lang="zh-CN" altLang="en-US" sz="2300" dirty="0">
                <a:solidFill>
                  <a:srgbClr val="FF0000"/>
                </a:solidFill>
              </a:rPr>
              <a:t>多用户</a:t>
            </a:r>
            <a:r>
              <a:rPr lang="zh-CN" altLang="en-US" sz="2300" dirty="0"/>
              <a:t>（多客户端）同时访问数据库，同时记录它们的访问性能</a:t>
            </a:r>
            <a:endParaRPr lang="en-US" altLang="zh-CN" sz="2300" dirty="0"/>
          </a:p>
          <a:p>
            <a:pPr>
              <a:lnSpc>
                <a:spcPct val="160000"/>
              </a:lnSpc>
            </a:pPr>
            <a:r>
              <a:rPr lang="zh-CN" altLang="en-US" sz="2300" dirty="0"/>
              <a:t>其他要求： 数据库内的初始数据至少有</a:t>
            </a:r>
            <a:r>
              <a:rPr lang="en-US" altLang="zh-CN" sz="2300" dirty="0">
                <a:solidFill>
                  <a:srgbClr val="FF0000"/>
                </a:solidFill>
              </a:rPr>
              <a:t>5</a:t>
            </a:r>
            <a:r>
              <a:rPr lang="zh-CN" altLang="en-US" sz="2300" dirty="0"/>
              <a:t>个表格，至少共</a:t>
            </a:r>
            <a:r>
              <a:rPr lang="en-US" altLang="zh-CN" sz="2300" dirty="0">
                <a:solidFill>
                  <a:srgbClr val="FF0000"/>
                </a:solidFill>
              </a:rPr>
              <a:t>100,000</a:t>
            </a:r>
            <a:r>
              <a:rPr lang="zh-CN" altLang="en-US" sz="2300" dirty="0"/>
              <a:t>条数据</a:t>
            </a:r>
            <a:endParaRPr lang="en-US" altLang="zh-CN" sz="23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8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 </a:t>
            </a:r>
            <a:r>
              <a:rPr lang="en-US" altLang="zh-CN" dirty="0"/>
              <a:t>– </a:t>
            </a:r>
            <a:r>
              <a:rPr lang="zh-CN" altLang="en-US" dirty="0"/>
              <a:t>新型（专用）数据库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用途：致力于存储</a:t>
            </a:r>
            <a:r>
              <a:rPr lang="zh-CN" altLang="en-US" dirty="0">
                <a:solidFill>
                  <a:srgbClr val="FF0000"/>
                </a:solidFill>
              </a:rPr>
              <a:t>特别</a:t>
            </a:r>
            <a:r>
              <a:rPr lang="zh-CN" altLang="en-US" dirty="0"/>
              <a:t>的、</a:t>
            </a:r>
            <a:r>
              <a:rPr lang="zh-CN" altLang="en-US" dirty="0">
                <a:solidFill>
                  <a:srgbClr val="FF0000"/>
                </a:solidFill>
              </a:rPr>
              <a:t>专门</a:t>
            </a:r>
            <a:r>
              <a:rPr lang="zh-CN" altLang="en-US" dirty="0"/>
              <a:t>的数据，以改进传统</a:t>
            </a:r>
            <a:r>
              <a:rPr lang="zh-CN" altLang="en-US" dirty="0">
                <a:solidFill>
                  <a:srgbClr val="FF0000"/>
                </a:solidFill>
              </a:rPr>
              <a:t>通用</a:t>
            </a:r>
            <a:r>
              <a:rPr lang="zh-CN" altLang="en-US" dirty="0"/>
              <a:t>数据库在应对某类数据所招致资源消耗过高等问题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部署方式：</a:t>
            </a:r>
            <a:r>
              <a:rPr lang="en-US" altLang="zh-CN" dirty="0"/>
              <a:t>1</a:t>
            </a:r>
            <a:r>
              <a:rPr lang="zh-CN" altLang="en-US" dirty="0"/>
              <a:t>）与传统通用数据库相结合配合，加速其访问性能；</a:t>
            </a:r>
            <a:r>
              <a:rPr lang="en-US" altLang="zh-CN" dirty="0"/>
              <a:t>2</a:t>
            </a:r>
            <a:r>
              <a:rPr lang="zh-CN" altLang="en-US" dirty="0"/>
              <a:t>）单独部署。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经典代表：</a:t>
            </a:r>
            <a:r>
              <a:rPr lang="en-US" altLang="zh-CN" dirty="0"/>
              <a:t>1</a:t>
            </a:r>
            <a:r>
              <a:rPr lang="zh-CN" altLang="en-US" dirty="0"/>
              <a:t>）键值</a:t>
            </a:r>
            <a:r>
              <a:rPr lang="en-US" altLang="zh-CN" dirty="0"/>
              <a:t>(KV)</a:t>
            </a:r>
            <a:r>
              <a:rPr lang="zh-CN" altLang="en-US" dirty="0"/>
              <a:t>数据库，例如：</a:t>
            </a:r>
            <a:r>
              <a:rPr lang="en-US" altLang="zh-CN" dirty="0" err="1"/>
              <a:t>Memcached</a:t>
            </a:r>
            <a:r>
              <a:rPr lang="zh-CN" altLang="en-US" dirty="0"/>
              <a:t>、</a:t>
            </a:r>
            <a:r>
              <a:rPr lang="en-US" altLang="zh-CN" dirty="0" err="1"/>
              <a:t>Redis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       2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图数据库</a:t>
            </a:r>
            <a:r>
              <a:rPr lang="zh-CN" altLang="en-US" dirty="0"/>
              <a:t>，例如：</a:t>
            </a:r>
            <a:r>
              <a:rPr lang="en-US" altLang="zh-CN" dirty="0"/>
              <a:t>Neo4j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       3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文档数据库</a:t>
            </a:r>
            <a:r>
              <a:rPr lang="zh-CN" altLang="en-US" dirty="0"/>
              <a:t>，例如：</a:t>
            </a:r>
            <a:r>
              <a:rPr lang="en-US" altLang="zh-CN" dirty="0"/>
              <a:t>MongoDB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968" y="5295675"/>
            <a:ext cx="2433655" cy="11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SQL</a:t>
            </a:r>
            <a:r>
              <a:rPr lang="zh-CN" altLang="en-US" dirty="0"/>
              <a:t>数据库</a:t>
            </a:r>
            <a:r>
              <a:rPr lang="en-US" altLang="zh-CN" dirty="0"/>
              <a:t>+NoSQL</a:t>
            </a:r>
            <a:r>
              <a:rPr lang="zh-CN" altLang="en-US" dirty="0"/>
              <a:t>数据库？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53" y="2354409"/>
            <a:ext cx="6967588" cy="16049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33948" y="4850003"/>
            <a:ext cx="6123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https://github.com/VoltDB/voltdb</a:t>
            </a:r>
          </a:p>
        </p:txBody>
      </p:sp>
    </p:spTree>
    <p:extLst>
      <p:ext uri="{BB962C8B-B14F-4D97-AF65-F5344CB8AC3E}">
        <p14:creationId xmlns:p14="http://schemas.microsoft.com/office/powerpoint/2010/main" val="291892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9800" r="32550" b="1"/>
          <a:stretch/>
        </p:blipFill>
        <p:spPr>
          <a:xfrm>
            <a:off x="4409136" y="10"/>
            <a:ext cx="4734863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zh-CN" altLang="en-US" dirty="0"/>
              <a:t>迈克尔</a:t>
            </a:r>
            <a:r>
              <a:rPr lang="en-US" altLang="zh-CN" dirty="0"/>
              <a:t>·</a:t>
            </a:r>
            <a:r>
              <a:rPr lang="zh-CN" altLang="en-US" dirty="0"/>
              <a:t>斯通布雷克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1490" y="2575034"/>
            <a:ext cx="3840085" cy="346222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由于对现代数据库的概念和实践作出的根本性贡献，于</a:t>
            </a:r>
            <a:r>
              <a:rPr lang="en-US" altLang="zh-CN" sz="3200" dirty="0"/>
              <a:t>2015</a:t>
            </a:r>
            <a:r>
              <a:rPr lang="zh-CN" altLang="en-US" sz="3200" dirty="0"/>
              <a:t>年获得</a:t>
            </a:r>
            <a:r>
              <a:rPr lang="zh-CN" altLang="en-US" sz="3200" b="1" dirty="0">
                <a:solidFill>
                  <a:srgbClr val="FF0000"/>
                </a:solidFill>
              </a:rPr>
              <a:t>计算机图灵奖</a:t>
            </a:r>
          </a:p>
        </p:txBody>
      </p:sp>
    </p:spTree>
    <p:extLst>
      <p:ext uri="{BB962C8B-B14F-4D97-AF65-F5344CB8AC3E}">
        <p14:creationId xmlns:p14="http://schemas.microsoft.com/office/powerpoint/2010/main" val="379924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 </a:t>
            </a:r>
            <a:r>
              <a:rPr lang="en-US" altLang="zh-CN" dirty="0"/>
              <a:t>– </a:t>
            </a:r>
            <a:r>
              <a:rPr lang="zh-CN" altLang="en-US" dirty="0"/>
              <a:t>新型（专用）数据库（续）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特点：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1</a:t>
            </a:r>
            <a:r>
              <a:rPr lang="zh-CN" altLang="en-US" dirty="0"/>
              <a:t>）简单，部署安装及使用方便；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2</a:t>
            </a:r>
            <a:r>
              <a:rPr lang="zh-CN" altLang="en-US" dirty="0"/>
              <a:t>）功能单一和缺失；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3</a:t>
            </a:r>
            <a:r>
              <a:rPr lang="zh-CN" altLang="en-US" dirty="0"/>
              <a:t>）不同的专用数据库访问接口之间不兼容；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   4</a:t>
            </a:r>
            <a:r>
              <a:rPr lang="zh-CN" altLang="en-US" dirty="0"/>
              <a:t>）扩展性表现较好；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5</a:t>
            </a:r>
            <a:r>
              <a:rPr lang="zh-CN" altLang="en-US" dirty="0"/>
              <a:t>） 不一定支持</a:t>
            </a:r>
            <a:r>
              <a:rPr lang="zh-CN" altLang="en-US" dirty="0">
                <a:solidFill>
                  <a:srgbClr val="FF0000"/>
                </a:solidFill>
              </a:rPr>
              <a:t>事务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005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800</Words>
  <Application>Microsoft Office PowerPoint</Application>
  <PresentationFormat>全屏显示(4:3)</PresentationFormat>
  <Paragraphs>93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数据库系统课程项目</vt:lpstr>
      <vt:lpstr>班级组成</vt:lpstr>
      <vt:lpstr>课程目标和开发环境要求</vt:lpstr>
      <vt:lpstr>课程内容 – 传统（通用）数据库</vt:lpstr>
      <vt:lpstr>课程作业1 – 写一段代码访问传统（通用）数据库 （40分）</vt:lpstr>
      <vt:lpstr>课程内容 – 新型（专用）数据库</vt:lpstr>
      <vt:lpstr>SQL数据库+NoSQL数据库？</vt:lpstr>
      <vt:lpstr>迈克尔·斯通布雷克</vt:lpstr>
      <vt:lpstr>课程内容 – 新型（专用）数据库（续）</vt:lpstr>
      <vt:lpstr>课程作业2 – 写程序访问专用数据库（共60分）</vt:lpstr>
      <vt:lpstr>几个常见的NoSQL数据库，推荐使用</vt:lpstr>
      <vt:lpstr>作业提交和相关时间点</vt:lpstr>
      <vt:lpstr>课程时间点 – 原本计划</vt:lpstr>
      <vt:lpstr>创新创业周？</vt:lpstr>
      <vt:lpstr>问题？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数据库系统课程项目</dc:title>
  <dc:creator>Dingding Li</dc:creator>
  <cp:lastModifiedBy>Dingding Li</cp:lastModifiedBy>
  <cp:revision>116</cp:revision>
  <dcterms:created xsi:type="dcterms:W3CDTF">2017-09-25T06:07:59Z</dcterms:created>
  <dcterms:modified xsi:type="dcterms:W3CDTF">2020-10-14T01:33:38Z</dcterms:modified>
</cp:coreProperties>
</file>